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62" r:id="rId3"/>
    <p:sldId id="275" r:id="rId4"/>
    <p:sldId id="274" r:id="rId5"/>
    <p:sldId id="263" r:id="rId6"/>
    <p:sldId id="264" r:id="rId7"/>
    <p:sldId id="259" r:id="rId8"/>
    <p:sldId id="277" r:id="rId9"/>
    <p:sldId id="280" r:id="rId10"/>
    <p:sldId id="281" r:id="rId11"/>
    <p:sldId id="257" r:id="rId12"/>
    <p:sldId id="272" r:id="rId13"/>
    <p:sldId id="282" r:id="rId14"/>
    <p:sldId id="283" r:id="rId15"/>
    <p:sldId id="269" r:id="rId16"/>
    <p:sldId id="285" r:id="rId17"/>
    <p:sldId id="278" r:id="rId18"/>
    <p:sldId id="265" r:id="rId19"/>
    <p:sldId id="276" r:id="rId20"/>
    <p:sldId id="271" r:id="rId21"/>
    <p:sldId id="267" r:id="rId22"/>
    <p:sldId id="286" r:id="rId23"/>
    <p:sldId id="268" r:id="rId24"/>
    <p:sldId id="273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0CC00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-14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FCD271-0D64-4C64-A864-2FB106806A8B}" type="datetimeFigureOut">
              <a:rPr lang="ru-RU" smtClean="0"/>
              <a:pPr/>
              <a:t>02.12.2013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E0DD55-2A68-4F93-A580-508A14E34FF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0DD55-2A68-4F93-A580-508A14E34FFE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B98A9-EBC1-418C-B3C2-84894735723D}" type="datetimeFigureOut">
              <a:rPr lang="ru-RU" smtClean="0"/>
              <a:pPr/>
              <a:t>02.12.2013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21EEE-F6EE-4504-86B5-B92CED5D44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amond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B98A9-EBC1-418C-B3C2-84894735723D}" type="datetimeFigureOut">
              <a:rPr lang="ru-RU" smtClean="0"/>
              <a:pPr/>
              <a:t>02.12.2013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21EEE-F6EE-4504-86B5-B92CED5D44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amond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B98A9-EBC1-418C-B3C2-84894735723D}" type="datetimeFigureOut">
              <a:rPr lang="ru-RU" smtClean="0"/>
              <a:pPr/>
              <a:t>02.12.2013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21EEE-F6EE-4504-86B5-B92CED5D44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amond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B98A9-EBC1-418C-B3C2-84894735723D}" type="datetimeFigureOut">
              <a:rPr lang="ru-RU" smtClean="0"/>
              <a:pPr/>
              <a:t>02.12.2013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21EEE-F6EE-4504-86B5-B92CED5D44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amond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B98A9-EBC1-418C-B3C2-84894735723D}" type="datetimeFigureOut">
              <a:rPr lang="ru-RU" smtClean="0"/>
              <a:pPr/>
              <a:t>02.12.2013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21EEE-F6EE-4504-86B5-B92CED5D44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amond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B98A9-EBC1-418C-B3C2-84894735723D}" type="datetimeFigureOut">
              <a:rPr lang="ru-RU" smtClean="0"/>
              <a:pPr/>
              <a:t>02.12.2013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21EEE-F6EE-4504-86B5-B92CED5D44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amond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B98A9-EBC1-418C-B3C2-84894735723D}" type="datetimeFigureOut">
              <a:rPr lang="ru-RU" smtClean="0"/>
              <a:pPr/>
              <a:t>02.12.2013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21EEE-F6EE-4504-86B5-B92CED5D44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amond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B98A9-EBC1-418C-B3C2-84894735723D}" type="datetimeFigureOut">
              <a:rPr lang="ru-RU" smtClean="0"/>
              <a:pPr/>
              <a:t>02.12.2013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21EEE-F6EE-4504-86B5-B92CED5D44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amond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B98A9-EBC1-418C-B3C2-84894735723D}" type="datetimeFigureOut">
              <a:rPr lang="ru-RU" smtClean="0"/>
              <a:pPr/>
              <a:t>02.12.2013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21EEE-F6EE-4504-86B5-B92CED5D44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amond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B98A9-EBC1-418C-B3C2-84894735723D}" type="datetimeFigureOut">
              <a:rPr lang="ru-RU" smtClean="0"/>
              <a:pPr/>
              <a:t>02.12.2013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21EEE-F6EE-4504-86B5-B92CED5D44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amond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B98A9-EBC1-418C-B3C2-84894735723D}" type="datetimeFigureOut">
              <a:rPr lang="ru-RU" smtClean="0"/>
              <a:pPr/>
              <a:t>02.12.2013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21EEE-F6EE-4504-86B5-B92CED5D44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amond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BB98A9-EBC1-418C-B3C2-84894735723D}" type="datetimeFigureOut">
              <a:rPr lang="ru-RU" smtClean="0"/>
              <a:pPr/>
              <a:t>02.12.2013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21EEE-F6EE-4504-86B5-B92CED5D44B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diamond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42;&#1110;&#1076;&#1082;&#1088;&#1080;&#1090;&#1077;%20&#1079;&#1072;&#1085;&#1103;&#1090;&#1090;&#1103;\&#1042;&#1110;&#1076;&#1082;&#1088;&#1080;&#1090;&#1077;%20&#1079;&#1072;&#1085;&#1103;&#1090;&#1090;&#1103;\KA4KARU_Wake_Me_Up_(Radio_Edit).mp3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42;&#1110;&#1076;&#1082;&#1088;&#1080;&#1090;&#1077;%20&#1079;&#1072;&#1085;&#1103;&#1090;&#1090;&#1103;\&#1042;&#1110;&#1076;&#1082;&#1088;&#1080;&#1090;&#1077;%20&#1079;&#1072;&#1085;&#1103;&#1090;&#1090;&#1103;\klassika_-_muzyka_angelov_(zaycevnet).mp3" TargetMode="Externa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42;&#1110;&#1076;&#1082;&#1088;&#1080;&#1090;&#1077;%20&#1079;&#1072;&#1085;&#1103;&#1090;&#1090;&#1103;\&#1042;&#1110;&#1076;&#1082;&#1088;&#1080;&#1090;&#1077;%20&#1079;&#1072;&#1085;&#1103;&#1090;&#1090;&#1103;\klassika_-_muzyka_angelov_(zaycevnet).mp3" TargetMode="Externa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42;&#1110;&#1076;&#1082;&#1088;&#1080;&#1090;&#1077;%20&#1079;&#1072;&#1085;&#1103;&#1090;&#1090;&#1103;\&#1042;&#1110;&#1076;&#1082;&#1088;&#1080;&#1090;&#1077;%20&#1079;&#1072;&#1085;&#1103;&#1090;&#1090;&#1103;\lindsey_stirling_-_song_of_the_caged_bird.mp3" TargetMode="External"/><Relationship Id="rId5" Type="http://schemas.openxmlformats.org/officeDocument/2006/relationships/image" Target="../media/image23.png"/><Relationship Id="rId4" Type="http://schemas.openxmlformats.org/officeDocument/2006/relationships/image" Target="../media/image1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36979" y="641445"/>
            <a:ext cx="7816755" cy="5636525"/>
          </a:xfrm>
        </p:spPr>
        <p:txBody>
          <a:bodyPr>
            <a:noAutofit/>
          </a:bodyPr>
          <a:lstStyle/>
          <a:p>
            <a:pPr algn="l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0_810e1_64994ec2_orig.png"/>
          <p:cNvPicPr>
            <a:picLocks noChangeAspect="1"/>
          </p:cNvPicPr>
          <p:nvPr/>
        </p:nvPicPr>
        <p:blipFill>
          <a:blip r:embed="rId3" cstate="print"/>
          <a:srcRect t="22459" r="45522" b="923"/>
          <a:stretch>
            <a:fillRect/>
          </a:stretch>
        </p:blipFill>
        <p:spPr>
          <a:xfrm rot="1628649" flipH="1">
            <a:off x="6892121" y="3657599"/>
            <a:ext cx="1965278" cy="2538484"/>
          </a:xfrm>
          <a:prstGeom prst="rect">
            <a:avLst/>
          </a:prstGeom>
        </p:spPr>
      </p:pic>
      <p:pic>
        <p:nvPicPr>
          <p:cNvPr id="9" name="Рисунок 8" descr="0_810e1_64994ec2_orig.png"/>
          <p:cNvPicPr>
            <a:picLocks noChangeAspect="1"/>
          </p:cNvPicPr>
          <p:nvPr/>
        </p:nvPicPr>
        <p:blipFill>
          <a:blip r:embed="rId4" cstate="print"/>
          <a:srcRect l="58507" r="20746" b="69533"/>
          <a:stretch>
            <a:fillRect/>
          </a:stretch>
        </p:blipFill>
        <p:spPr>
          <a:xfrm>
            <a:off x="6605516" y="453575"/>
            <a:ext cx="1897039" cy="192113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6729" y="436728"/>
            <a:ext cx="8707271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Не знаю, коли </a:t>
            </a:r>
            <a:r>
              <a:rPr lang="ru-RU" sz="4000" b="1" i="1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4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де, </a:t>
            </a:r>
          </a:p>
          <a:p>
            <a:r>
              <a:rPr lang="ru-RU" sz="4000" b="1" i="1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але</a:t>
            </a:r>
            <a:r>
              <a:rPr lang="ru-RU" sz="4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я </a:t>
            </a:r>
            <a:r>
              <a:rPr lang="ru-RU" sz="4000" b="1" i="1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виразно</a:t>
            </a:r>
            <a:r>
              <a:rPr lang="ru-RU" sz="4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i="1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зробив</a:t>
            </a:r>
            <a:r>
              <a:rPr lang="ru-RU" sz="4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i="1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свій</a:t>
            </a:r>
            <a:r>
              <a:rPr lang="ru-RU" sz="4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i="1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вибір</a:t>
            </a:r>
            <a:r>
              <a:rPr lang="ru-RU" sz="4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4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Нехай </a:t>
            </a:r>
            <a:r>
              <a:rPr lang="ru-RU" sz="4000" b="1" i="1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4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i="1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лякає</a:t>
            </a:r>
            <a:r>
              <a:rPr lang="ru-RU" sz="4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мене,</a:t>
            </a:r>
          </a:p>
          <a:p>
            <a:r>
              <a:rPr lang="ru-RU" sz="4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нехай </a:t>
            </a:r>
            <a:r>
              <a:rPr lang="ru-RU" sz="4000" b="1" i="1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приведе</a:t>
            </a:r>
            <a:r>
              <a:rPr lang="ru-RU" sz="4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4000" b="1" i="1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самотності</a:t>
            </a:r>
            <a:r>
              <a:rPr lang="ru-RU" sz="4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</a:p>
          <a:p>
            <a:r>
              <a:rPr lang="ru-RU" sz="4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я не </a:t>
            </a:r>
            <a:r>
              <a:rPr lang="ru-RU" sz="4000" b="1" i="1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шкодую</a:t>
            </a:r>
            <a:r>
              <a:rPr lang="ru-RU" sz="4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4000" b="1" i="1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нього</a:t>
            </a:r>
            <a:r>
              <a:rPr lang="ru-RU" sz="4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4000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					</a:t>
            </a:r>
          </a:p>
          <a:p>
            <a:r>
              <a:rPr lang="ru-RU" sz="4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			Дуглас </a:t>
            </a:r>
            <a:r>
              <a:rPr lang="ru-RU" sz="4000" b="1" i="1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Коупленд</a:t>
            </a:r>
            <a:r>
              <a:rPr lang="ru-RU" sz="4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415175впап.jpg"/>
          <p:cNvPicPr>
            <a:picLocks noChangeAspect="1"/>
          </p:cNvPicPr>
          <p:nvPr/>
        </p:nvPicPr>
        <p:blipFill>
          <a:blip r:embed="rId2">
            <a:lum bright="20000" contrast="-10000"/>
          </a:blip>
          <a:stretch>
            <a:fillRect/>
          </a:stretch>
        </p:blipFill>
        <p:spPr>
          <a:xfrm>
            <a:off x="0" y="0"/>
            <a:ext cx="912762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4888"/>
            <a:ext cx="8461021" cy="3055416"/>
          </a:xfrm>
        </p:spPr>
        <p:txBody>
          <a:bodyPr>
            <a:noAutofit/>
          </a:bodyPr>
          <a:lstStyle/>
          <a:p>
            <a: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СНІД </a:t>
            </a:r>
            <a:r>
              <a:rPr lang="en-US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право вибору</a:t>
            </a:r>
            <a:b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6000" b="1" i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inde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1505" y="2748797"/>
            <a:ext cx="5950424" cy="37294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415175впап.jpg"/>
          <p:cNvPicPr>
            <a:picLocks noChangeAspect="1"/>
          </p:cNvPicPr>
          <p:nvPr/>
        </p:nvPicPr>
        <p:blipFill>
          <a:blip r:embed="rId3">
            <a:lum bright="20000" contrast="-10000"/>
          </a:blip>
          <a:stretch>
            <a:fillRect/>
          </a:stretch>
        </p:blipFill>
        <p:spPr>
          <a:xfrm>
            <a:off x="0" y="0"/>
            <a:ext cx="9127622" cy="6858000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57200" y="165455"/>
            <a:ext cx="8229600" cy="2004539"/>
          </a:xfrm>
        </p:spPr>
        <p:txBody>
          <a:bodyPr>
            <a:normAutofit/>
          </a:bodyPr>
          <a:lstStyle/>
          <a:p>
            <a: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Вправа </a:t>
            </a:r>
            <a: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для знайомства</a:t>
            </a:r>
            <a: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6000" b="1" i="1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“Це</a:t>
            </a:r>
            <a: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чудово!”</a:t>
            </a:r>
            <a:endParaRPr lang="ru-RU" sz="6000" b="1" i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doveri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2904" y="2183642"/>
            <a:ext cx="5776651" cy="38896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415175впап.jpg"/>
          <p:cNvPicPr>
            <a:picLocks noChangeAspect="1"/>
          </p:cNvPicPr>
          <p:nvPr/>
        </p:nvPicPr>
        <p:blipFill>
          <a:blip r:embed="rId2">
            <a:lum bright="20000" contrast="-10000"/>
          </a:blip>
          <a:stretch>
            <a:fillRect/>
          </a:stretch>
        </p:blipFill>
        <p:spPr>
          <a:xfrm>
            <a:off x="0" y="0"/>
            <a:ext cx="912762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Правила </a:t>
            </a:r>
            <a: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роботи під час тренінгу</a:t>
            </a:r>
            <a:endParaRPr lang="ru-RU" sz="6000" b="1" i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23581" y="1610437"/>
            <a:ext cx="7615451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32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Бути </a:t>
            </a:r>
            <a:r>
              <a:rPr lang="ru-RU" sz="3200" b="1" i="1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лаконічним</a:t>
            </a:r>
            <a:r>
              <a:rPr lang="ru-RU" sz="32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3200" b="1" i="1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висловлюванні</a:t>
            </a:r>
            <a:r>
              <a:rPr lang="ru-RU" sz="32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32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Говорити від власного імені.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32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Чесність та щирість.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32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Толерантність.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32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Відповідальність за свої слова та вчинки.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32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Конфіденційність.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32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Активність.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32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Оцінювати факти, а не людину.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32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Тут і тепер.</a:t>
            </a:r>
            <a:endParaRPr lang="ru-RU" sz="3200" b="1" i="1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rgbClr val="000066"/>
              </a:solidFill>
            </a:endParaRPr>
          </a:p>
        </p:txBody>
      </p:sp>
      <p:pic>
        <p:nvPicPr>
          <p:cNvPr id="6" name="Рисунок 5" descr="post-318-082780500 1290907339_thum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8300" y="3781425"/>
            <a:ext cx="3695700" cy="3076575"/>
          </a:xfrm>
          <a:prstGeom prst="rect">
            <a:avLst/>
          </a:prstGeom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0"/>
                            </p:stCondLst>
                            <p:childTnLst>
                              <p:par>
                                <p:cTn id="3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0"/>
                            </p:stCondLst>
                            <p:childTnLst>
                              <p:par>
                                <p:cTn id="3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0"/>
                            </p:stCondLst>
                            <p:childTnLst>
                              <p:par>
                                <p:cTn id="4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4000"/>
                            </p:stCondLst>
                            <p:childTnLst>
                              <p:par>
                                <p:cTn id="5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6000"/>
                            </p:stCondLst>
                            <p:childTnLst>
                              <p:par>
                                <p:cTn id="5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8000"/>
                            </p:stCondLst>
                            <p:childTnLst>
                              <p:par>
                                <p:cTn id="6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415175впап.jpg"/>
          <p:cNvPicPr>
            <a:picLocks noChangeAspect="1"/>
          </p:cNvPicPr>
          <p:nvPr/>
        </p:nvPicPr>
        <p:blipFill>
          <a:blip r:embed="rId2">
            <a:lum bright="20000" contrast="-10000"/>
          </a:blip>
          <a:stretch>
            <a:fillRect/>
          </a:stretch>
        </p:blipFill>
        <p:spPr>
          <a:xfrm>
            <a:off x="0" y="0"/>
            <a:ext cx="9127622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199" y="245660"/>
            <a:ext cx="8686801" cy="5880504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endParaRPr lang="uk-UA" sz="6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ВІЛ</a:t>
            </a:r>
            <a:r>
              <a:rPr lang="uk-UA" sz="6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	вірус набутого 							імунодефіциту</a:t>
            </a:r>
          </a:p>
          <a:p>
            <a:pPr>
              <a:buNone/>
            </a:pPr>
            <a:endParaRPr lang="uk-UA" sz="6000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СНІД</a:t>
            </a:r>
          </a:p>
          <a:p>
            <a:pPr>
              <a:buNone/>
            </a:pPr>
            <a: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		синдром набутого 						імунодефіциту</a:t>
            </a:r>
            <a:endParaRPr lang="ru-RU" sz="6000" b="1" i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415175впап.jpg"/>
          <p:cNvPicPr>
            <a:picLocks noChangeAspect="1"/>
          </p:cNvPicPr>
          <p:nvPr/>
        </p:nvPicPr>
        <p:blipFill>
          <a:blip r:embed="rId2">
            <a:lum bright="20000" contrast="-10000"/>
          </a:blip>
          <a:stretch>
            <a:fillRect/>
          </a:stretch>
        </p:blipFill>
        <p:spPr>
          <a:xfrm>
            <a:off x="0" y="0"/>
            <a:ext cx="912762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963595"/>
          </a:xfrm>
        </p:spPr>
        <p:txBody>
          <a:bodyPr>
            <a:noAutofit/>
          </a:bodyPr>
          <a:lstStyle/>
          <a:p>
            <a: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Виникнення ВІЛ/</a:t>
            </a:r>
            <a:r>
              <a:rPr lang="uk-UA" sz="6000" b="1" i="1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СНІДу</a:t>
            </a:r>
            <a:endParaRPr lang="ru-RU" sz="6000" b="1" i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118393_o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4050" y="2600012"/>
            <a:ext cx="5643285" cy="377394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415175впап.jpg"/>
          <p:cNvPicPr>
            <a:picLocks noChangeAspect="1"/>
          </p:cNvPicPr>
          <p:nvPr/>
        </p:nvPicPr>
        <p:blipFill>
          <a:blip r:embed="rId2">
            <a:lum bright="20000" contrast="-10000"/>
          </a:blip>
          <a:stretch>
            <a:fillRect/>
          </a:stretch>
        </p:blipFill>
        <p:spPr>
          <a:xfrm>
            <a:off x="0" y="0"/>
            <a:ext cx="912762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9822"/>
          </a:xfrm>
        </p:spPr>
        <p:txBody>
          <a:bodyPr>
            <a:noAutofit/>
          </a:bodyPr>
          <a:lstStyle/>
          <a:p>
            <a: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Шляхи </a:t>
            </a:r>
            <a:b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зараження ВІЛ</a:t>
            </a:r>
            <a:endParaRPr lang="ru-RU" sz="6000" b="1" i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1354182400_44bc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637" y="2247331"/>
            <a:ext cx="5715000" cy="381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415175впап.jpg"/>
          <p:cNvPicPr>
            <a:picLocks noChangeAspect="1"/>
          </p:cNvPicPr>
          <p:nvPr/>
        </p:nvPicPr>
        <p:blipFill>
          <a:blip r:embed="rId2">
            <a:lum bright="20000" contrast="-10000"/>
          </a:blip>
          <a:stretch>
            <a:fillRect/>
          </a:stretch>
        </p:blipFill>
        <p:spPr>
          <a:xfrm>
            <a:off x="0" y="0"/>
            <a:ext cx="9127622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1446"/>
            <a:ext cx="8441140" cy="5812264"/>
          </a:xfrm>
        </p:spPr>
        <p:txBody>
          <a:bodyPr/>
          <a:lstStyle/>
          <a:p>
            <a:r>
              <a:rPr lang="ru-RU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Незахищений</a:t>
            </a:r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    </a:t>
            </a:r>
            <a:r>
              <a:rPr lang="ru-RU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статевий</a:t>
            </a:r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    контакт    </a:t>
            </a:r>
            <a:r>
              <a:rPr lang="ru-RU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  </a:t>
            </a:r>
          </a:p>
          <a:p>
            <a:pPr>
              <a:buNone/>
            </a:pPr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  	</a:t>
            </a:r>
            <a:r>
              <a:rPr lang="ru-RU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ВІЛ-інфікованою</a:t>
            </a:r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людиною</a:t>
            </a:r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Повторне</a:t>
            </a:r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шприца </a:t>
            </a:r>
            <a:r>
              <a:rPr lang="ru-RU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голки</a:t>
            </a:r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введення</a:t>
            </a:r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ліків</a:t>
            </a:r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наркотиків</a:t>
            </a:r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носія</a:t>
            </a:r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вірусу</a:t>
            </a:r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переливанні</a:t>
            </a:r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містить</a:t>
            </a:r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ВІЛ; </a:t>
            </a:r>
            <a:r>
              <a:rPr lang="ru-RU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спільне</a:t>
            </a:r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бритви</a:t>
            </a:r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нестерильних</a:t>
            </a:r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медичних</a:t>
            </a:r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інструментів</a:t>
            </a:r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інфікованої</a:t>
            </a:r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матері</a:t>
            </a:r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до плоду </a:t>
            </a:r>
            <a:r>
              <a:rPr lang="ru-RU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вагітності</a:t>
            </a:r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пологів</a:t>
            </a:r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народження</a:t>
            </a:r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дитини</a:t>
            </a:r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через молоко </a:t>
            </a:r>
            <a:r>
              <a:rPr lang="ru-RU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матері</a:t>
            </a:r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415175впап.jpg"/>
          <p:cNvPicPr>
            <a:picLocks noChangeAspect="1"/>
          </p:cNvPicPr>
          <p:nvPr/>
        </p:nvPicPr>
        <p:blipFill>
          <a:blip r:embed="rId2">
            <a:lum bright="20000" contrast="-10000"/>
          </a:blip>
          <a:stretch>
            <a:fillRect/>
          </a:stretch>
        </p:blipFill>
        <p:spPr>
          <a:xfrm>
            <a:off x="0" y="0"/>
            <a:ext cx="912762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0263"/>
          </a:xfrm>
        </p:spPr>
        <p:txBody>
          <a:bodyPr>
            <a:normAutofit/>
          </a:bodyPr>
          <a:lstStyle/>
          <a:p>
            <a: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ВІЛ не передається</a:t>
            </a:r>
            <a:endParaRPr lang="ru-RU" sz="6000" b="1" i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2138" y="1910687"/>
            <a:ext cx="8543498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uk-UA" sz="28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спільне з ВІЛ-інфікованим користування верхнім одягом;</a:t>
            </a:r>
            <a:endParaRPr lang="ru-RU" sz="2800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uk-UA" sz="28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рукостискання;</a:t>
            </a:r>
            <a:endParaRPr lang="ru-RU" sz="2800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uk-UA" sz="28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спільне користування фонтанчиком для питної води;</a:t>
            </a:r>
            <a:endParaRPr lang="ru-RU" sz="2800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ru-RU" sz="2800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посуд, їжу;</a:t>
            </a:r>
            <a:endParaRPr lang="ru-RU" sz="2800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uk-UA" sz="28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домашніх тварин; </a:t>
            </a:r>
            <a:endParaRPr lang="ru-RU" sz="2800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uk-UA" sz="28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туалети (унітази); </a:t>
            </a:r>
            <a:endParaRPr lang="ru-RU" sz="2800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uk-UA" sz="28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чхання та кашель;</a:t>
            </a:r>
            <a:endParaRPr lang="ru-RU" sz="2800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uk-UA" sz="28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контакти в громадському транспорті (наприклад, в «години пік»);</a:t>
            </a:r>
            <a:endParaRPr lang="ru-RU" sz="2800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415175впап.jpg"/>
          <p:cNvPicPr>
            <a:picLocks noChangeAspect="1"/>
          </p:cNvPicPr>
          <p:nvPr/>
        </p:nvPicPr>
        <p:blipFill>
          <a:blip r:embed="rId2">
            <a:lum bright="20000" contrast="-10000"/>
          </a:blip>
          <a:stretch>
            <a:fillRect/>
          </a:stretch>
        </p:blipFill>
        <p:spPr>
          <a:xfrm>
            <a:off x="0" y="0"/>
            <a:ext cx="912762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364" y="274637"/>
            <a:ext cx="8468436" cy="1472275"/>
          </a:xfrm>
        </p:spPr>
        <p:txBody>
          <a:bodyPr>
            <a:normAutofit/>
          </a:bodyPr>
          <a:lstStyle/>
          <a:p>
            <a: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ВІЛ не передається</a:t>
            </a:r>
            <a:endParaRPr lang="ru-RU" sz="6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9905" y="1886803"/>
            <a:ext cx="8229600" cy="4525963"/>
          </a:xfrm>
        </p:spPr>
        <p:txBody>
          <a:bodyPr>
            <a:normAutofit/>
          </a:bodyPr>
          <a:lstStyle/>
          <a:p>
            <a:pPr lvl="0"/>
            <a:r>
              <a:rPr lang="uk-UA" sz="28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обійми;</a:t>
            </a:r>
            <a:endParaRPr lang="ru-RU" sz="2800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sz="28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монети та паперові гроші;</a:t>
            </a:r>
            <a:endParaRPr lang="ru-RU" sz="2800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sz="28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постільну та натільну білизну;</a:t>
            </a:r>
            <a:endParaRPr lang="ru-RU" sz="2800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sz="28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рушники, мило, мочалку;</a:t>
            </a:r>
            <a:endParaRPr lang="ru-RU" sz="2800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sz="28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укуси комарів та інших комах;</a:t>
            </a:r>
            <a:endParaRPr lang="ru-RU" sz="2800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sz="28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плавання в басейні;</a:t>
            </a:r>
            <a:endParaRPr lang="ru-RU" sz="2800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sz="28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дверні ручки та спортивні снаряди;</a:t>
            </a:r>
            <a:endParaRPr lang="ru-RU" sz="2800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sz="28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дружні поцілунки.</a:t>
            </a:r>
            <a:endParaRPr lang="ru-RU" sz="2800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415175впап.jpg"/>
          <p:cNvPicPr>
            <a:picLocks noChangeAspect="1"/>
          </p:cNvPicPr>
          <p:nvPr/>
        </p:nvPicPr>
        <p:blipFill>
          <a:blip r:embed="rId2">
            <a:lum bright="20000" contrast="-10000"/>
          </a:blip>
          <a:stretch>
            <a:fillRect/>
          </a:stretch>
        </p:blipFill>
        <p:spPr>
          <a:xfrm>
            <a:off x="0" y="0"/>
            <a:ext cx="912762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194" y="301934"/>
            <a:ext cx="8523027" cy="2495858"/>
          </a:xfrm>
        </p:spPr>
        <p:txBody>
          <a:bodyPr>
            <a:noAutofit/>
          </a:bodyPr>
          <a:lstStyle/>
          <a:p>
            <a: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Вправа </a:t>
            </a:r>
            <a:b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6000" b="1" i="1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“Міфи</a:t>
            </a:r>
            <a: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й факти про ВІЛ/СНІД”</a:t>
            </a:r>
            <a:endParaRPr lang="ru-RU" sz="6000" b="1" i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x_e8ac33e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8924" y="2947916"/>
            <a:ext cx="5445457" cy="36151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415175впап.jpg"/>
          <p:cNvPicPr>
            <a:picLocks noChangeAspect="1"/>
          </p:cNvPicPr>
          <p:nvPr/>
        </p:nvPicPr>
        <p:blipFill>
          <a:blip r:embed="rId2">
            <a:lum bright="20000" contrast="-10000"/>
          </a:blip>
          <a:stretch>
            <a:fillRect/>
          </a:stretch>
        </p:blipFill>
        <p:spPr>
          <a:xfrm>
            <a:off x="0" y="0"/>
            <a:ext cx="912762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50198"/>
          </a:xfrm>
        </p:spPr>
        <p:txBody>
          <a:bodyPr>
            <a:normAutofit/>
          </a:bodyPr>
          <a:lstStyle/>
          <a:p>
            <a: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Вправа </a:t>
            </a:r>
            <a:b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«Лезом ножа»</a:t>
            </a:r>
            <a:endParaRPr lang="ru-RU" sz="6000" i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69bcb9a520f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46912" y="2339861"/>
            <a:ext cx="6469039" cy="3762860"/>
          </a:xfrm>
          <a:prstGeom prst="rect">
            <a:avLst/>
          </a:prstGeom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415175впап.jpg"/>
          <p:cNvPicPr>
            <a:picLocks noChangeAspect="1"/>
          </p:cNvPicPr>
          <p:nvPr/>
        </p:nvPicPr>
        <p:blipFill>
          <a:blip r:embed="rId2">
            <a:lum bright="20000" contrast="-10000"/>
          </a:blip>
          <a:stretch>
            <a:fillRect/>
          </a:stretch>
        </p:blipFill>
        <p:spPr>
          <a:xfrm>
            <a:off x="0" y="0"/>
            <a:ext cx="912762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Ситуація 1</a:t>
            </a:r>
            <a:r>
              <a:rPr lang="ru-RU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6000" b="1" i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468436" cy="4525963"/>
          </a:xfrm>
        </p:spPr>
        <p:txBody>
          <a:bodyPr/>
          <a:lstStyle/>
          <a:p>
            <a:pPr>
              <a:buNone/>
            </a:pPr>
            <a:r>
              <a:rPr lang="uk-UA" sz="40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	Вадим після школи продає газети. Він почув, що Олексій, який працює поруч з ним, ВІЛ-інфікований. </a:t>
            </a:r>
          </a:p>
          <a:p>
            <a:pPr>
              <a:buNone/>
            </a:pPr>
            <a:r>
              <a:rPr lang="uk-UA" sz="40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	Мати Вадима, дізнавшись про це, вимагає, щоб син залишив цю роботу.</a:t>
            </a:r>
            <a:endParaRPr lang="ru-RU" sz="4000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415175впап.jpg"/>
          <p:cNvPicPr>
            <a:picLocks noChangeAspect="1"/>
          </p:cNvPicPr>
          <p:nvPr/>
        </p:nvPicPr>
        <p:blipFill>
          <a:blip r:embed="rId2">
            <a:lum bright="20000" contrast="-10000"/>
          </a:blip>
          <a:stretch>
            <a:fillRect/>
          </a:stretch>
        </p:blipFill>
        <p:spPr>
          <a:xfrm>
            <a:off x="0" y="0"/>
            <a:ext cx="912762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67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67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67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Ситуація 2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2955" y="1600200"/>
            <a:ext cx="8666329" cy="4525963"/>
          </a:xfrm>
        </p:spPr>
        <p:txBody>
          <a:bodyPr/>
          <a:lstStyle/>
          <a:p>
            <a:pPr>
              <a:buNone/>
            </a:pPr>
            <a:r>
              <a:rPr lang="uk-UA" dirty="0" smtClean="0"/>
              <a:t>	</a:t>
            </a:r>
            <a:r>
              <a:rPr lang="uk-UA" sz="40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Юрію 15 років, він ВІЛ-інфікований. Хлопець не виглядає хворим, але швидко втомлюється. Він продовжує ходити до школи, але не знає, чи потрібно про це комусь розповідати.</a:t>
            </a:r>
            <a:endParaRPr lang="ru-RU" sz="4000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415175впап.jpg"/>
          <p:cNvPicPr>
            <a:picLocks noChangeAspect="1"/>
          </p:cNvPicPr>
          <p:nvPr/>
        </p:nvPicPr>
        <p:blipFill>
          <a:blip r:embed="rId2">
            <a:lum bright="20000" contrast="-10000"/>
          </a:blip>
          <a:stretch>
            <a:fillRect/>
          </a:stretch>
        </p:blipFill>
        <p:spPr>
          <a:xfrm>
            <a:off x="0" y="0"/>
            <a:ext cx="912762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267559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67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700" b="1" i="1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67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67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700" b="1" i="1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ВІЛ-інфекції</a:t>
            </a:r>
            <a:endParaRPr lang="ru-RU" sz="6700" b="1" i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fot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4901" y="2197290"/>
            <a:ext cx="6482687" cy="40329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415175впап.jpg"/>
          <p:cNvPicPr>
            <a:picLocks noChangeAspect="1"/>
          </p:cNvPicPr>
          <p:nvPr/>
        </p:nvPicPr>
        <p:blipFill>
          <a:blip r:embed="rId2">
            <a:lum bright="20000" contrast="-10000"/>
          </a:blip>
          <a:stretch>
            <a:fillRect/>
          </a:stretch>
        </p:blipFill>
        <p:spPr>
          <a:xfrm>
            <a:off x="0" y="0"/>
            <a:ext cx="912762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67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67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2955" y="1600200"/>
            <a:ext cx="8666329" cy="4525963"/>
          </a:xfrm>
        </p:spPr>
        <p:txBody>
          <a:bodyPr/>
          <a:lstStyle/>
          <a:p>
            <a:pPr>
              <a:buNone/>
            </a:pPr>
            <a:r>
              <a:rPr lang="uk-UA" dirty="0" smtClean="0"/>
              <a:t>	</a:t>
            </a:r>
            <a:endParaRPr lang="ru-RU" sz="4000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72955" y="491319"/>
            <a:ext cx="8693624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	Якщо ти не знаєш ні себе, ні супротивника — ти програєш. </a:t>
            </a:r>
            <a:endParaRPr lang="ru-RU" sz="4000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40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	Якщо ти знаєш тільки себе — можливо, ти виграєш. </a:t>
            </a:r>
            <a:endParaRPr lang="ru-RU" sz="4000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40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	Якщо знаєш і себе, і супротивника — перемога буде на твоєму боці.</a:t>
            </a:r>
            <a:endParaRPr lang="ru-RU" sz="4000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415175впап.jpg"/>
          <p:cNvPicPr>
            <a:picLocks noChangeAspect="1"/>
          </p:cNvPicPr>
          <p:nvPr/>
        </p:nvPicPr>
        <p:blipFill>
          <a:blip r:embed="rId3">
            <a:lum bright="20000" contrast="-10000"/>
          </a:blip>
          <a:stretch>
            <a:fillRect/>
          </a:stretch>
        </p:blipFill>
        <p:spPr>
          <a:xfrm>
            <a:off x="0" y="0"/>
            <a:ext cx="912762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90640"/>
          </a:xfrm>
        </p:spPr>
        <p:txBody>
          <a:bodyPr>
            <a:normAutofit fontScale="90000"/>
          </a:bodyPr>
          <a:lstStyle/>
          <a:p>
            <a: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Вправа </a:t>
            </a:r>
            <a:b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6000" b="1" i="1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“Перебудова”</a:t>
            </a:r>
            <a: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6000" b="1" i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403a401ed8c8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6663" y="2163881"/>
            <a:ext cx="6905767" cy="44427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KA4KARU_Wake_Me_Up_(Radio_Edit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448101" y="6210869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415175впап.jpg"/>
          <p:cNvPicPr>
            <a:picLocks noChangeAspect="1"/>
          </p:cNvPicPr>
          <p:nvPr/>
        </p:nvPicPr>
        <p:blipFill>
          <a:blip r:embed="rId2">
            <a:lum bright="20000" contrast="-10000"/>
          </a:blip>
          <a:stretch>
            <a:fillRect/>
          </a:stretch>
        </p:blipFill>
        <p:spPr>
          <a:xfrm>
            <a:off x="0" y="0"/>
            <a:ext cx="912762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528548"/>
          </a:xfrm>
        </p:spPr>
        <p:txBody>
          <a:bodyPr>
            <a:noAutofit/>
          </a:bodyPr>
          <a:lstStyle/>
          <a:p>
            <a: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Вправа </a:t>
            </a:r>
            <a:b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6000" b="1" i="1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“Історія</a:t>
            </a:r>
            <a: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одного </a:t>
            </a:r>
            <a:r>
              <a:rPr lang="uk-UA" sz="6000" b="1" i="1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кохання”</a:t>
            </a:r>
            <a:endParaRPr lang="ru-RU" sz="6000" b="1" i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s178377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5969" y="1832212"/>
            <a:ext cx="6086903" cy="44423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2415175впап.jpg"/>
          <p:cNvPicPr>
            <a:picLocks noChangeAspect="1"/>
          </p:cNvPicPr>
          <p:nvPr/>
        </p:nvPicPr>
        <p:blipFill>
          <a:blip r:embed="rId3">
            <a:lum bright="20000" contrast="-10000"/>
          </a:blip>
          <a:stretch>
            <a:fillRect/>
          </a:stretch>
        </p:blipFill>
        <p:spPr>
          <a:xfrm>
            <a:off x="0" y="0"/>
            <a:ext cx="9127622" cy="6858000"/>
          </a:xfrm>
          <a:prstGeom prst="rect">
            <a:avLst/>
          </a:prstGeom>
        </p:spPr>
      </p:pic>
      <p:pic>
        <p:nvPicPr>
          <p:cNvPr id="8" name="Рисунок 7" descr="1339190277_silhouettes_people_allclipart.ru_4.jpg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FFFF00">
                <a:tint val="45000"/>
                <a:satMod val="400000"/>
              </a:srgbClr>
            </a:duotone>
          </a:blip>
          <a:srcRect l="50860" t="33181" r="35098" b="18088"/>
          <a:stretch>
            <a:fillRect/>
          </a:stretch>
        </p:blipFill>
        <p:spPr>
          <a:xfrm>
            <a:off x="3807726" y="2388357"/>
            <a:ext cx="1430674" cy="39124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1339190277_silhouettes_people_allclipart.ru_4.jpg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00CC00">
                <a:tint val="45000"/>
                <a:satMod val="400000"/>
              </a:srgbClr>
            </a:duotone>
          </a:blip>
          <a:srcRect l="997" t="33181" r="85821" b="16270"/>
          <a:stretch>
            <a:fillRect/>
          </a:stretch>
        </p:blipFill>
        <p:spPr>
          <a:xfrm>
            <a:off x="2074460" y="1364777"/>
            <a:ext cx="1643917" cy="50357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1339190277_silhouettes_people_allclipart.ru_4.jpg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00CC00">
                <a:tint val="45000"/>
                <a:satMod val="400000"/>
              </a:srgbClr>
            </a:duotone>
          </a:blip>
          <a:srcRect l="85821" t="31362" r="997" b="18816"/>
          <a:stretch>
            <a:fillRect/>
          </a:stretch>
        </p:blipFill>
        <p:spPr>
          <a:xfrm>
            <a:off x="343287" y="1351128"/>
            <a:ext cx="1603363" cy="5049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1339190277_silhouettes_people_allclipart.ru_4.jpg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0000FF">
                <a:tint val="45000"/>
                <a:satMod val="400000"/>
              </a:srgbClr>
            </a:duotone>
          </a:blip>
          <a:srcRect l="18191" t="32090" r="66334" b="16634"/>
          <a:stretch>
            <a:fillRect/>
          </a:stretch>
        </p:blipFill>
        <p:spPr>
          <a:xfrm>
            <a:off x="5281684" y="2112369"/>
            <a:ext cx="1337773" cy="3493073"/>
          </a:xfrm>
          <a:prstGeom prst="rect">
            <a:avLst/>
          </a:prstGeom>
        </p:spPr>
      </p:pic>
      <p:pic>
        <p:nvPicPr>
          <p:cNvPr id="12" name="Рисунок 11" descr="5bbacc2cd47edbb6a69587dc312a3ed3_XL.jpg"/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FFFF00">
                <a:tint val="45000"/>
                <a:satMod val="400000"/>
              </a:srgbClr>
            </a:duotone>
          </a:blip>
          <a:srcRect l="81396" b="68756"/>
          <a:stretch>
            <a:fillRect/>
          </a:stretch>
        </p:blipFill>
        <p:spPr>
          <a:xfrm>
            <a:off x="6701049" y="3125338"/>
            <a:ext cx="1119117" cy="3154309"/>
          </a:xfrm>
          <a:prstGeom prst="rect">
            <a:avLst/>
          </a:prstGeom>
        </p:spPr>
      </p:pic>
      <p:pic>
        <p:nvPicPr>
          <p:cNvPr id="13" name="Рисунок 12" descr="5bbacc2cd47edbb6a69587dc312a3ed3_XL.jpg"/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FFFF00">
                <a:tint val="45000"/>
                <a:satMod val="400000"/>
              </a:srgbClr>
            </a:duotone>
          </a:blip>
          <a:srcRect l="81062" t="70050"/>
          <a:stretch>
            <a:fillRect/>
          </a:stretch>
        </p:blipFill>
        <p:spPr>
          <a:xfrm>
            <a:off x="6673756" y="313899"/>
            <a:ext cx="1119116" cy="2722727"/>
          </a:xfrm>
          <a:prstGeom prst="rect">
            <a:avLst/>
          </a:prstGeom>
        </p:spPr>
      </p:pic>
      <p:sp>
        <p:nvSpPr>
          <p:cNvPr id="14" name="Сердце 13"/>
          <p:cNvSpPr/>
          <p:nvPr/>
        </p:nvSpPr>
        <p:spPr>
          <a:xfrm>
            <a:off x="163773" y="696036"/>
            <a:ext cx="3657600" cy="6161964"/>
          </a:xfrm>
          <a:prstGeom prst="hear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 descr="b1df61f831de.png"/>
          <p:cNvPicPr>
            <a:picLocks noChangeAspect="1"/>
          </p:cNvPicPr>
          <p:nvPr/>
        </p:nvPicPr>
        <p:blipFill>
          <a:blip r:embed="rId6" cstate="print"/>
          <a:srcRect l="48630" t="63085" r="25105"/>
          <a:stretch>
            <a:fillRect/>
          </a:stretch>
        </p:blipFill>
        <p:spPr>
          <a:xfrm>
            <a:off x="7833815" y="2970407"/>
            <a:ext cx="1310185" cy="2113384"/>
          </a:xfrm>
          <a:prstGeom prst="rect">
            <a:avLst/>
          </a:prstGeom>
        </p:spPr>
      </p:pic>
      <p:pic>
        <p:nvPicPr>
          <p:cNvPr id="15" name="klassika_-_muzyka_angelov_(zaycevnet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7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770" decel="100000"/>
                                        <p:tgtEl>
                                          <p:spTgt spid="1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8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50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415175впап.jpg"/>
          <p:cNvPicPr>
            <a:picLocks noChangeAspect="1"/>
          </p:cNvPicPr>
          <p:nvPr/>
        </p:nvPicPr>
        <p:blipFill>
          <a:blip r:embed="rId3">
            <a:lum bright="20000" contrast="-10000"/>
          </a:blip>
          <a:stretch>
            <a:fillRect/>
          </a:stretch>
        </p:blipFill>
        <p:spPr>
          <a:xfrm>
            <a:off x="0" y="0"/>
            <a:ext cx="912762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3355667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> </a:t>
            </a:r>
            <a: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Що робити, </a:t>
            </a:r>
            <a:b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якщо близька людина </a:t>
            </a:r>
            <a:b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вражена ВІЛ?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Рисунок 5" descr="67867-mtm1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9994" y="2995684"/>
            <a:ext cx="5104262" cy="35896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klassika_-_muzyka_angelov_(zaycevnet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693761" y="604709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415175впап.jpg"/>
          <p:cNvPicPr>
            <a:picLocks noChangeAspect="1"/>
          </p:cNvPicPr>
          <p:nvPr/>
        </p:nvPicPr>
        <p:blipFill>
          <a:blip r:embed="rId2">
            <a:lum bright="20000" contrast="-10000"/>
          </a:blip>
          <a:stretch>
            <a:fillRect/>
          </a:stretch>
        </p:blipFill>
        <p:spPr>
          <a:xfrm>
            <a:off x="0" y="0"/>
            <a:ext cx="912762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0848" y="684069"/>
            <a:ext cx="8229600" cy="1404038"/>
          </a:xfrm>
        </p:spPr>
        <p:txBody>
          <a:bodyPr>
            <a:normAutofit fontScale="90000"/>
          </a:bodyPr>
          <a:lstStyle/>
          <a:p>
            <a:r>
              <a:rPr lang="ru-RU" sz="4900" dirty="0" smtClean="0"/>
              <a:t/>
            </a:r>
            <a:br>
              <a:rPr lang="ru-RU" sz="4900" dirty="0" smtClean="0"/>
            </a:br>
            <a:r>
              <a:rPr lang="ru-RU" sz="67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Правило </a:t>
            </a:r>
            <a:r>
              <a:rPr lang="ru-RU" sz="6700" b="1" i="1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світлофора</a:t>
            </a:r>
            <a:r>
              <a:rPr lang="ru-RU" sz="4900" dirty="0" smtClean="0"/>
              <a:t/>
            </a:r>
            <a:br>
              <a:rPr lang="ru-RU" sz="4900" dirty="0" smtClean="0"/>
            </a:br>
            <a:r>
              <a:rPr lang="ru-RU" sz="4900" dirty="0" smtClean="0"/>
              <a:t/>
            </a:r>
            <a:br>
              <a:rPr lang="ru-RU" sz="4900" dirty="0" smtClean="0"/>
            </a:br>
            <a:r>
              <a:rPr lang="ru-RU" sz="4900" dirty="0" smtClean="0"/>
              <a:t/>
            </a:r>
            <a:br>
              <a:rPr lang="ru-RU" sz="4900" dirty="0" smtClean="0"/>
            </a:br>
            <a:r>
              <a:rPr lang="ru-RU" sz="4900" dirty="0"/>
              <a:t/>
            </a:r>
            <a:br>
              <a:rPr lang="ru-RU" sz="4900" dirty="0"/>
            </a:br>
            <a:endParaRPr lang="ru-RU" dirty="0"/>
          </a:p>
        </p:txBody>
      </p:sp>
      <p:grpSp>
        <p:nvGrpSpPr>
          <p:cNvPr id="11" name="Группа 10"/>
          <p:cNvGrpSpPr/>
          <p:nvPr/>
        </p:nvGrpSpPr>
        <p:grpSpPr>
          <a:xfrm>
            <a:off x="586853" y="934871"/>
            <a:ext cx="2265528" cy="5540992"/>
            <a:chOff x="586853" y="934871"/>
            <a:chExt cx="2265528" cy="5540992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586853" y="934871"/>
              <a:ext cx="2265528" cy="5540992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/>
            <p:cNvSpPr/>
            <p:nvPr/>
          </p:nvSpPr>
          <p:spPr>
            <a:xfrm>
              <a:off x="846161" y="1228298"/>
              <a:ext cx="1678675" cy="159679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Зупинись</a:t>
              </a:r>
              <a:endPara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" name="Овал 5"/>
            <p:cNvSpPr/>
            <p:nvPr/>
          </p:nvSpPr>
          <p:spPr>
            <a:xfrm>
              <a:off x="873458" y="2934269"/>
              <a:ext cx="1678674" cy="1665027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Подумай</a:t>
              </a:r>
              <a:endPara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>
              <a:off x="887104" y="4653888"/>
              <a:ext cx="1680949" cy="1583139"/>
            </a:xfrm>
            <a:prstGeom prst="ellipse">
              <a:avLst/>
            </a:prstGeom>
            <a:solidFill>
              <a:srgbClr val="00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20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Вибери</a:t>
              </a:r>
              <a:endPara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8" name="Прямоугольная выноска 7"/>
          <p:cNvSpPr/>
          <p:nvPr/>
        </p:nvSpPr>
        <p:spPr>
          <a:xfrm>
            <a:off x="3070746" y="996287"/>
            <a:ext cx="2852382" cy="1050877"/>
          </a:xfrm>
          <a:prstGeom prst="wedgeRectCallout">
            <a:avLst>
              <a:gd name="adj1" fmla="val -72380"/>
              <a:gd name="adj2" fmla="val 4537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buFont typeface="Arial" pitchFamily="34" charset="0"/>
              <a:buChar char="•"/>
            </a:pPr>
            <a:r>
              <a:rPr lang="uk-UA" sz="24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Заспокойся</a:t>
            </a:r>
          </a:p>
          <a:p>
            <a:pPr algn="just">
              <a:buFont typeface="Arial" pitchFamily="34" charset="0"/>
              <a:buChar char="•"/>
            </a:pPr>
            <a:r>
              <a:rPr lang="uk-UA" sz="24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Зосередься</a:t>
            </a:r>
          </a:p>
          <a:p>
            <a:pPr algn="just">
              <a:buFont typeface="Arial" pitchFamily="34" charset="0"/>
              <a:buChar char="•"/>
            </a:pPr>
            <a:r>
              <a:rPr lang="uk-UA" sz="24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З'ясуй проблему</a:t>
            </a:r>
            <a:endParaRPr lang="ru-RU" sz="2400" b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ая выноска 8"/>
          <p:cNvSpPr/>
          <p:nvPr/>
        </p:nvSpPr>
        <p:spPr>
          <a:xfrm>
            <a:off x="3045723" y="2415653"/>
            <a:ext cx="5101990" cy="1419367"/>
          </a:xfrm>
          <a:prstGeom prst="wedgeRectCallout">
            <a:avLst>
              <a:gd name="adj1" fmla="val -67948"/>
              <a:gd name="adj2" fmla="val 40898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uk-UA" sz="24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Розглянь не менш як три варіанти</a:t>
            </a:r>
          </a:p>
          <a:p>
            <a:pPr>
              <a:buFont typeface="Arial" pitchFamily="34" charset="0"/>
              <a:buChar char="•"/>
            </a:pPr>
            <a:r>
              <a:rPr lang="uk-UA" sz="24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Оціни наслідки</a:t>
            </a:r>
          </a:p>
          <a:p>
            <a:pPr>
              <a:buFont typeface="Arial" pitchFamily="34" charset="0"/>
              <a:buChar char="•"/>
            </a:pPr>
            <a:endParaRPr lang="ru-RU" sz="2400" b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ая выноска 9"/>
          <p:cNvSpPr/>
          <p:nvPr/>
        </p:nvSpPr>
        <p:spPr>
          <a:xfrm>
            <a:off x="3170828" y="4314968"/>
            <a:ext cx="5277136" cy="1389795"/>
          </a:xfrm>
          <a:prstGeom prst="wedgeRectCallout">
            <a:avLst>
              <a:gd name="adj1" fmla="val -64586"/>
              <a:gd name="adj2" fmla="val 36970"/>
            </a:avLst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uk-UA" sz="24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Візьми на себе відповідальність</a:t>
            </a:r>
          </a:p>
          <a:p>
            <a:pPr>
              <a:buFont typeface="Arial" pitchFamily="34" charset="0"/>
              <a:buChar char="•"/>
            </a:pPr>
            <a:r>
              <a:rPr lang="uk-UA" sz="24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Сприймай негативний результат як корисний досвід</a:t>
            </a:r>
          </a:p>
          <a:p>
            <a:pPr>
              <a:buFont typeface="Arial" pitchFamily="34" charset="0"/>
              <a:buChar char="•"/>
            </a:pPr>
            <a:endParaRPr lang="ru-RU" sz="2400" b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9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415175впап.jpg"/>
          <p:cNvPicPr>
            <a:picLocks noChangeAspect="1"/>
          </p:cNvPicPr>
          <p:nvPr/>
        </p:nvPicPr>
        <p:blipFill>
          <a:blip r:embed="rId2">
            <a:lum bright="20000" contrast="-10000"/>
          </a:blip>
          <a:stretch>
            <a:fillRect/>
          </a:stretch>
        </p:blipFill>
        <p:spPr>
          <a:xfrm>
            <a:off x="0" y="0"/>
            <a:ext cx="912762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068" y="274638"/>
            <a:ext cx="8952931" cy="2141016"/>
          </a:xfrm>
        </p:spPr>
        <p:txBody>
          <a:bodyPr>
            <a:noAutofit/>
          </a:bodyPr>
          <a:lstStyle/>
          <a:p>
            <a: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Вправа </a:t>
            </a:r>
            <a:b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«Завершення речення»</a:t>
            </a:r>
            <a:endParaRPr lang="uk-UA" sz="6000" i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6161" y="2210938"/>
            <a:ext cx="756086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«Я дізнався, що…» </a:t>
            </a:r>
          </a:p>
          <a:p>
            <a:r>
              <a:rPr lang="uk-UA" sz="40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«Мене здивувало, що…» </a:t>
            </a:r>
          </a:p>
          <a:p>
            <a:r>
              <a:rPr lang="uk-UA" sz="40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«Мені сподобалося, що…» </a:t>
            </a:r>
          </a:p>
          <a:p>
            <a:r>
              <a:rPr lang="uk-UA" sz="40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«Можливо було б краще, якби…»</a:t>
            </a:r>
            <a:endParaRPr lang="ru-RU" sz="4000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6" name="Рисунок 5" descr="zw8TS2RfYbw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6281" y="4688194"/>
            <a:ext cx="3411939" cy="19923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415175впап.jpg"/>
          <p:cNvPicPr>
            <a:picLocks noChangeAspect="1"/>
          </p:cNvPicPr>
          <p:nvPr/>
        </p:nvPicPr>
        <p:blipFill>
          <a:blip r:embed="rId3">
            <a:lum bright="20000" contrast="-10000"/>
          </a:blip>
          <a:stretch>
            <a:fillRect/>
          </a:stretch>
        </p:blipFill>
        <p:spPr>
          <a:xfrm>
            <a:off x="0" y="0"/>
            <a:ext cx="912762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068" y="274638"/>
            <a:ext cx="8952931" cy="2823404"/>
          </a:xfrm>
        </p:spPr>
        <p:txBody>
          <a:bodyPr>
            <a:noAutofit/>
          </a:bodyPr>
          <a:lstStyle/>
          <a:p>
            <a:r>
              <a:rPr lang="ru-RU" sz="6000" b="1" i="1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Вправа</a:t>
            </a:r>
            <a:r>
              <a:rPr lang="ru-RU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6000" b="1" i="1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Емоційний</a:t>
            </a:r>
            <a:r>
              <a:rPr lang="ru-RU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 i="1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ланцюжок</a:t>
            </a:r>
            <a:r>
              <a:rPr lang="ru-RU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6000" i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403a401ed8c8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1630" y="2800793"/>
            <a:ext cx="5764473" cy="37084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lindsey_stirling_-_song_of_the_caged_bird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420806" y="6197221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4" showWhenStopped="0">
                <p:cTn id="2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415175впап.jpg"/>
          <p:cNvPicPr>
            <a:picLocks noChangeAspect="1"/>
          </p:cNvPicPr>
          <p:nvPr/>
        </p:nvPicPr>
        <p:blipFill>
          <a:blip r:embed="rId2">
            <a:lum bright="20000" contrast="-10000"/>
          </a:blip>
          <a:stretch>
            <a:fillRect/>
          </a:stretch>
        </p:blipFill>
        <p:spPr>
          <a:xfrm>
            <a:off x="16378" y="0"/>
            <a:ext cx="9127622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274637"/>
            <a:ext cx="9143999" cy="3887930"/>
          </a:xfrm>
        </p:spPr>
        <p:txBody>
          <a:bodyPr>
            <a:normAutofit fontScale="90000"/>
          </a:bodyPr>
          <a:lstStyle/>
          <a:p>
            <a: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Дякую всім вам </a:t>
            </a:r>
            <a:b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за співпрацю та активність!</a:t>
            </a:r>
            <a:r>
              <a:rPr lang="ru-RU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6000" b="1" i="1" u="sng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Зробіть правильний вибір!</a:t>
            </a:r>
            <a:endParaRPr lang="ru-RU" sz="6000" b="1" i="1" u="sng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wallpapers_4506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97189" y="4160205"/>
            <a:ext cx="3672102" cy="25094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1409</TotalTime>
  <Words>234</Words>
  <Application>Microsoft Office PowerPoint</Application>
  <PresentationFormat>Экран (4:3)</PresentationFormat>
  <Paragraphs>85</Paragraphs>
  <Slides>24</Slides>
  <Notes>1</Notes>
  <HiddenSlides>0</HiddenSlides>
  <MMClips>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 </vt:lpstr>
      <vt:lpstr> СНІД – право вибору  </vt:lpstr>
      <vt:lpstr>Вправа для знайомства  “Це чудово!”</vt:lpstr>
      <vt:lpstr>Правила роботи під час тренінгу</vt:lpstr>
      <vt:lpstr>Слайд 5</vt:lpstr>
      <vt:lpstr>Виникнення ВІЛ/СНІДу</vt:lpstr>
      <vt:lpstr>Шляхи  зараження ВІЛ</vt:lpstr>
      <vt:lpstr>Слайд 8</vt:lpstr>
      <vt:lpstr>ВІЛ не передається</vt:lpstr>
      <vt:lpstr>ВІЛ не передається</vt:lpstr>
      <vt:lpstr>Вправа  “Міфи й факти про ВІЛ/СНІД”</vt:lpstr>
      <vt:lpstr>Вправа  «Лезом ножа»</vt:lpstr>
      <vt:lpstr> Ситуація 1 </vt:lpstr>
      <vt:lpstr> Ситуація 2 </vt:lpstr>
      <vt:lpstr>  Лікування  ВІЛ-інфекції</vt:lpstr>
      <vt:lpstr> </vt:lpstr>
      <vt:lpstr>Вправа  “Перебудова” </vt:lpstr>
      <vt:lpstr>Вправа  “Історія одного кохання”</vt:lpstr>
      <vt:lpstr>Слайд 19</vt:lpstr>
      <vt:lpstr> Що робити,  якщо близька людина  вражена ВІЛ? </vt:lpstr>
      <vt:lpstr> Правило світлофора    </vt:lpstr>
      <vt:lpstr>Вправа  «Завершення речення»</vt:lpstr>
      <vt:lpstr>Вправа  «Емоційний ланцюжок»</vt:lpstr>
      <vt:lpstr>Дякую всім вам  за співпрацю та активність! Зробіть правильний вибір!</vt:lpstr>
    </vt:vector>
  </TitlesOfParts>
  <Company>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Якась картинка поки привітаюсь</dc:title>
  <dc:creator>Customer</dc:creator>
  <cp:lastModifiedBy>Nastya</cp:lastModifiedBy>
  <cp:revision>158</cp:revision>
  <dcterms:created xsi:type="dcterms:W3CDTF">2013-11-28T17:57:43Z</dcterms:created>
  <dcterms:modified xsi:type="dcterms:W3CDTF">2013-12-02T12:08:04Z</dcterms:modified>
</cp:coreProperties>
</file>